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2" r:id="rId5"/>
    <p:sldId id="273" r:id="rId6"/>
    <p:sldId id="276" r:id="rId7"/>
    <p:sldId id="302" r:id="rId8"/>
    <p:sldId id="279" r:id="rId9"/>
    <p:sldId id="282" r:id="rId10"/>
    <p:sldId id="297" r:id="rId11"/>
    <p:sldId id="300" r:id="rId12"/>
    <p:sldId id="301" r:id="rId13"/>
    <p:sldId id="281" r:id="rId14"/>
    <p:sldId id="298" r:id="rId15"/>
    <p:sldId id="283" r:id="rId16"/>
    <p:sldId id="290" r:id="rId17"/>
    <p:sldId id="285" r:id="rId18"/>
    <p:sldId id="29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2" autoAdjust="0"/>
    <p:restoredTop sz="94733"/>
  </p:normalViewPr>
  <p:slideViewPr>
    <p:cSldViewPr snapToGrid="0">
      <p:cViewPr varScale="1">
        <p:scale>
          <a:sx n="92" d="100"/>
          <a:sy n="92" d="100"/>
        </p:scale>
        <p:origin x="106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CABC2-F41C-3040-8B1E-4775BF09DC77}" type="datetimeFigureOut">
              <a:rPr lang="en-ZA" smtClean="0"/>
              <a:t>2025/08/02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7815A-5A8B-A04D-A5A7-7F9DD2F4E782}" type="slidenum">
              <a:rPr lang="en-Z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5788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7815A-5A8B-A04D-A5A7-7F9DD2F4E782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3568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7815A-5A8B-A04D-A5A7-7F9DD2F4E782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662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7815A-5A8B-A04D-A5A7-7F9DD2F4E782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6185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7815A-5A8B-A04D-A5A7-7F9DD2F4E782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025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9EC10-4798-7337-084E-57956960A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D44AE-8D93-9391-478D-2B3C38B17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04281-6B91-ED59-81A5-A8727014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  <p:pic>
        <p:nvPicPr>
          <p:cNvPr id="3" name="Picture 2" descr="A finger pointing at a screen&#10;&#10;Description automatically generated">
            <a:extLst>
              <a:ext uri="{FF2B5EF4-FFF2-40B4-BE49-F238E27FC236}">
                <a16:creationId xmlns:a16="http://schemas.microsoft.com/office/drawing/2014/main" id="{7B14DDA3-4FA9-84CE-12B3-49D5B568C1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B95C37-BE79-9718-4250-BC5F1F428928}"/>
              </a:ext>
            </a:extLst>
          </p:cNvPr>
          <p:cNvSpPr/>
          <p:nvPr userDrawn="1"/>
        </p:nvSpPr>
        <p:spPr>
          <a:xfrm>
            <a:off x="4987719" y="4163334"/>
            <a:ext cx="6928834" cy="938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29AC9B3F-ABBF-EC23-640C-76166EAE0C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108" y="5911764"/>
            <a:ext cx="2409784" cy="8891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828D028-3C8E-0DA5-FBB2-414E4F3AC7CB}"/>
              </a:ext>
            </a:extLst>
          </p:cNvPr>
          <p:cNvSpPr/>
          <p:nvPr userDrawn="1"/>
        </p:nvSpPr>
        <p:spPr>
          <a:xfrm>
            <a:off x="8153400" y="5911764"/>
            <a:ext cx="3763153" cy="809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2" name="Picture 11" descr="A logo for a company&#10;&#10;AI-generated content may be incorrect.">
            <a:extLst>
              <a:ext uri="{FF2B5EF4-FFF2-40B4-BE49-F238E27FC236}">
                <a16:creationId xmlns:a16="http://schemas.microsoft.com/office/drawing/2014/main" id="{4EB14890-CEE1-2B2E-25D3-F7359761D1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290" y="6000659"/>
            <a:ext cx="1140729" cy="72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A511F-7D35-5A25-1F9E-E71C217E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69D65-A0E0-2CD9-3ACA-DD2E3683A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5D276-4FE2-F7F2-0D6C-C7249884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  <p:pic>
        <p:nvPicPr>
          <p:cNvPr id="3" name="Picture 2" descr="A white background with blue and orange logos&#10;&#10;Description automatically generated">
            <a:extLst>
              <a:ext uri="{FF2B5EF4-FFF2-40B4-BE49-F238E27FC236}">
                <a16:creationId xmlns:a16="http://schemas.microsoft.com/office/drawing/2014/main" id="{7A7172B9-B176-80C6-8442-5A9953DE3C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65313FF2-6DCE-E776-982B-69B8A8C62C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4" y="5949864"/>
            <a:ext cx="2409784" cy="8891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E7ADF7-4864-1CDD-BAA0-288B33D46918}"/>
              </a:ext>
            </a:extLst>
          </p:cNvPr>
          <p:cNvSpPr/>
          <p:nvPr userDrawn="1"/>
        </p:nvSpPr>
        <p:spPr>
          <a:xfrm>
            <a:off x="5130350" y="5911764"/>
            <a:ext cx="6786203" cy="889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 descr="A logo for a company&#10;&#10;AI-generated content may be incorrect.">
            <a:extLst>
              <a:ext uri="{FF2B5EF4-FFF2-40B4-BE49-F238E27FC236}">
                <a16:creationId xmlns:a16="http://schemas.microsoft.com/office/drawing/2014/main" id="{9A9BB5F0-5502-C514-26B1-81291ED623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290" y="6000659"/>
            <a:ext cx="1140729" cy="72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4EB0B-CF8D-5C6C-F991-2B011CB1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F1CCE-8DEC-D0BA-97D6-D26056ADE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E0F46-57CE-F047-91AB-3A5ACAED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  <p:pic>
        <p:nvPicPr>
          <p:cNvPr id="3" name="Picture 2" descr="A blue background with a map and a white stripe&#10;&#10;Description automatically generated">
            <a:extLst>
              <a:ext uri="{FF2B5EF4-FFF2-40B4-BE49-F238E27FC236}">
                <a16:creationId xmlns:a16="http://schemas.microsoft.com/office/drawing/2014/main" id="{881248AE-653F-B0BC-C8FB-B878C98AB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68DC7B7-D182-E354-C9A3-C681B7E5DC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949864"/>
            <a:ext cx="2409784" cy="8891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979B5B-4E9A-5349-BAC7-8A80D394AB33}"/>
              </a:ext>
            </a:extLst>
          </p:cNvPr>
          <p:cNvSpPr/>
          <p:nvPr userDrawn="1"/>
        </p:nvSpPr>
        <p:spPr>
          <a:xfrm>
            <a:off x="4936142" y="5951494"/>
            <a:ext cx="6980411" cy="887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 descr="A logo for a company&#10;&#10;AI-generated content may be incorrect.">
            <a:extLst>
              <a:ext uri="{FF2B5EF4-FFF2-40B4-BE49-F238E27FC236}">
                <a16:creationId xmlns:a16="http://schemas.microsoft.com/office/drawing/2014/main" id="{895560A6-34D8-2366-CFA2-9D122B572D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290" y="6000659"/>
            <a:ext cx="1140729" cy="72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9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0722B-EE9C-B554-55A1-4089472A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AAD7A-E1A9-93CA-2C79-98591841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2B0AA-D8EF-CEDD-D403-2CDDC197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  <p:pic>
        <p:nvPicPr>
          <p:cNvPr id="3" name="Picture 2" descr="A building with a sign on it&#10;&#10;Description automatically generated with medium confidence">
            <a:extLst>
              <a:ext uri="{FF2B5EF4-FFF2-40B4-BE49-F238E27FC236}">
                <a16:creationId xmlns:a16="http://schemas.microsoft.com/office/drawing/2014/main" id="{BAEA6ADD-9E82-BCA6-577D-617F3121D2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47FA05F-EBFE-DE9E-BCA0-C3103660A8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4" y="5956128"/>
            <a:ext cx="2409784" cy="8891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3F61FD-A4BE-47BA-6A30-AEB9919FFA18}"/>
              </a:ext>
            </a:extLst>
          </p:cNvPr>
          <p:cNvSpPr/>
          <p:nvPr userDrawn="1"/>
        </p:nvSpPr>
        <p:spPr>
          <a:xfrm>
            <a:off x="5025154" y="5952224"/>
            <a:ext cx="6891399" cy="809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 descr="A logo for a company&#10;&#10;AI-generated content may be incorrect.">
            <a:extLst>
              <a:ext uri="{FF2B5EF4-FFF2-40B4-BE49-F238E27FC236}">
                <a16:creationId xmlns:a16="http://schemas.microsoft.com/office/drawing/2014/main" id="{7056DAD8-DD77-0D26-AB07-0B53D9E875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290" y="6000659"/>
            <a:ext cx="1140729" cy="72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6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756D-A58B-B1DD-CC3C-793B21622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828E-B315-667C-058D-B5EDE062D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438C8-ADA3-7489-06D5-FDDE12243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2B2657-4431-2A7B-BC8B-25C1464BD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115D7-84E9-0578-62B1-D3F93A72F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035158-6F8E-4140-373A-4CC19DCE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4835E8-CB79-D6A9-CC71-9A223A90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0640E8-4659-70A0-D3AB-2C4463F8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1435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4B01-332F-838F-7745-5DC1DFB3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9691B6-25A6-C9CF-9DAB-D006F1546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940F7-0663-7F15-18ED-6C83BFF46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D6F98-E896-CED8-89E2-D74BBFC5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107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FD9D2-955A-E4E5-BB70-0168C2CD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ED562F-89E2-D98B-9309-4E73D692E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47FB0-AB7F-01F4-CEC3-69C1E4B6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429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1B521-83DB-7290-115C-C275D9963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D5AC3-C3C6-517A-ABEC-7DFED803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ABC87-1BCF-7680-BFC9-EE90C89F0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A0F1F-0B32-03A5-8167-F0DA8353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EEECF-FA03-2CA5-4FCD-48B035E7D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BB85A-2C0D-0A63-3E1E-CB74BE56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905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D893-E85A-ADC6-6D45-9FA69E09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8A3787-AA35-FD0D-C298-DB2927CDE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D2DA8-533E-75B6-DE0A-3CE8DD75A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FDA74E-20B6-40D7-3BF1-7E44880F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1E1E2-64A6-B7DA-A0A9-EAE16F91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44E48-1803-D5E9-5F49-FAF80C4E9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611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B3ED-BE67-CF5A-20AD-8C481897B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29158-C55C-30C7-E2BB-A05DAB595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DD288-69A0-AB7E-CD4E-3B35EFDB5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BD1C3-C035-57A1-3BE1-C4A49951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10CC3-9D6A-1EB0-985D-A50D4CC3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1371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56D7B7-A253-E6F3-E22E-37D58A1A8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83A1BD-B884-6E6D-7F26-1EA8F99B0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A6C80-B877-7804-2DBF-FB1EF7A1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78164-BDC3-EB3D-DECD-B9138C9E7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F1C6C-2905-1789-94D3-D23A257C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4290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B5B10-1501-6803-7404-C20B8A665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0DA1F-B25C-02C5-C53C-BC7B7E323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16B63F-FA59-4C1A-B5E0-2E63E0D29478}" type="datetimeFigureOut">
              <a:rPr lang="en-ZA" smtClean="0"/>
              <a:t>2025/08/02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500B4-93F8-5B0D-0CB8-C107D48F1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1CB70-7C33-C8BB-E97A-B699E5F5B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6FAC5-A605-4471-8146-4968B900083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191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BAB95E-C4EC-2C80-80F3-47263EF35FAA}"/>
              </a:ext>
            </a:extLst>
          </p:cNvPr>
          <p:cNvSpPr txBox="1"/>
          <p:nvPr/>
        </p:nvSpPr>
        <p:spPr>
          <a:xfrm>
            <a:off x="4992219" y="2573229"/>
            <a:ext cx="60600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WeSignIt</a:t>
            </a:r>
            <a:endParaRPr lang="en-US" sz="4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the Communication Gap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9F2A44-A71C-6A40-7593-4E5D78528FE0}"/>
              </a:ext>
            </a:extLst>
          </p:cNvPr>
          <p:cNvSpPr/>
          <p:nvPr/>
        </p:nvSpPr>
        <p:spPr>
          <a:xfrm flipV="1">
            <a:off x="5099795" y="3906176"/>
            <a:ext cx="4003262" cy="608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D0310-6AF0-0565-8FE6-5BF844CB7861}"/>
              </a:ext>
            </a:extLst>
          </p:cNvPr>
          <p:cNvSpPr txBox="1"/>
          <p:nvPr/>
        </p:nvSpPr>
        <p:spPr>
          <a:xfrm>
            <a:off x="4992219" y="4130421"/>
            <a:ext cx="5540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64D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 de la Hunt – Director of </a:t>
            </a:r>
            <a:r>
              <a:rPr lang="en-US" sz="2400" b="1" dirty="0" err="1">
                <a:solidFill>
                  <a:srgbClr val="264D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Wigital</a:t>
            </a:r>
            <a:endParaRPr lang="en-US" sz="2400" b="1" dirty="0">
              <a:solidFill>
                <a:srgbClr val="264D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264D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4 August 2025</a:t>
            </a:r>
          </a:p>
        </p:txBody>
      </p:sp>
      <p:pic>
        <p:nvPicPr>
          <p:cNvPr id="3" name="Google Shape;104;p1">
            <a:extLst>
              <a:ext uri="{FF2B5EF4-FFF2-40B4-BE49-F238E27FC236}">
                <a16:creationId xmlns:a16="http://schemas.microsoft.com/office/drawing/2014/main" id="{2E98E1BD-61B0-8D0A-B2E6-416936F2B9C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94659" y="645927"/>
            <a:ext cx="2337900" cy="234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logo with blue purple and green dots&#10;&#10;AI-generated content may be incorrect.">
            <a:extLst>
              <a:ext uri="{FF2B5EF4-FFF2-40B4-BE49-F238E27FC236}">
                <a16:creationId xmlns:a16="http://schemas.microsoft.com/office/drawing/2014/main" id="{E13D7DCC-3378-B5A3-AE2B-9D072395C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16" y="5859958"/>
            <a:ext cx="1168054" cy="92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7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1;p1">
            <a:extLst>
              <a:ext uri="{FF2B5EF4-FFF2-40B4-BE49-F238E27FC236}">
                <a16:creationId xmlns:a16="http://schemas.microsoft.com/office/drawing/2014/main" id="{4FDB5095-BDD3-1D38-5E9E-86DD19174DAC}"/>
              </a:ext>
            </a:extLst>
          </p:cNvPr>
          <p:cNvSpPr txBox="1"/>
          <p:nvPr/>
        </p:nvSpPr>
        <p:spPr>
          <a:xfrm>
            <a:off x="2831100" y="4627712"/>
            <a:ext cx="6529800" cy="7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20"/>
              <a:buFont typeface="Arial"/>
              <a:buNone/>
            </a:pPr>
            <a:r>
              <a:rPr lang="en-GB" sz="272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Engaging the Deaf </a:t>
            </a:r>
            <a:endParaRPr sz="179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20"/>
              <a:buFont typeface="Arial"/>
              <a:buNone/>
            </a:pPr>
            <a:r>
              <a:rPr lang="en-GB" sz="272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community in their terms</a:t>
            </a:r>
            <a:endParaRPr sz="179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endParaRPr sz="272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endParaRPr sz="272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104;p1">
            <a:extLst>
              <a:ext uri="{FF2B5EF4-FFF2-40B4-BE49-F238E27FC236}">
                <a16:creationId xmlns:a16="http://schemas.microsoft.com/office/drawing/2014/main" id="{98167686-AD4C-9D4D-C1C9-DAB102187C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1267" y="1181833"/>
            <a:ext cx="3323710" cy="29780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F8FBBDA-2D5A-0B6D-39C3-4492A10911CB}"/>
              </a:ext>
            </a:extLst>
          </p:cNvPr>
          <p:cNvGrpSpPr>
            <a:grpSpLocks noChangeAspect="1"/>
          </p:cNvGrpSpPr>
          <p:nvPr/>
        </p:nvGrpSpPr>
        <p:grpSpPr>
          <a:xfrm>
            <a:off x="6227806" y="1064703"/>
            <a:ext cx="5002664" cy="3563009"/>
            <a:chOff x="6237263" y="1095842"/>
            <a:chExt cx="5376266" cy="382909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3ECD268-F97E-7B97-12DA-E4DCE0E65F71}"/>
                </a:ext>
              </a:extLst>
            </p:cNvPr>
            <p:cNvGrpSpPr/>
            <p:nvPr/>
          </p:nvGrpSpPr>
          <p:grpSpPr>
            <a:xfrm>
              <a:off x="6237263" y="1095842"/>
              <a:ext cx="5376266" cy="3829097"/>
              <a:chOff x="2027585" y="1893888"/>
              <a:chExt cx="4572000" cy="3306809"/>
            </a:xfrm>
          </p:grpSpPr>
          <p:sp>
            <p:nvSpPr>
              <p:cNvPr id="18" name="Google Shape;111;p1">
                <a:extLst>
                  <a:ext uri="{FF2B5EF4-FFF2-40B4-BE49-F238E27FC236}">
                    <a16:creationId xmlns:a16="http://schemas.microsoft.com/office/drawing/2014/main" id="{EB633666-4E08-E818-DDEF-A74F92C42EB0}"/>
                  </a:ext>
                </a:extLst>
              </p:cNvPr>
              <p:cNvSpPr/>
              <p:nvPr/>
            </p:nvSpPr>
            <p:spPr>
              <a:xfrm>
                <a:off x="3801906" y="3411270"/>
                <a:ext cx="622282" cy="272047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9" name="Google Shape;107;p1" descr="Graphical user interface, text, application, letter&#10;">
                <a:extLst>
                  <a:ext uri="{FF2B5EF4-FFF2-40B4-BE49-F238E27FC236}">
                    <a16:creationId xmlns:a16="http://schemas.microsoft.com/office/drawing/2014/main" id="{4696D840-4BC8-BDAA-46BE-AA01D2DD84C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027585" y="2197245"/>
                <a:ext cx="3160254" cy="1893048"/>
              </a:xfrm>
              <a:prstGeom prst="rect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grpSp>
            <p:nvGrpSpPr>
              <p:cNvPr id="20" name="Google Shape;112;p1">
                <a:extLst>
                  <a:ext uri="{FF2B5EF4-FFF2-40B4-BE49-F238E27FC236}">
                    <a16:creationId xmlns:a16="http://schemas.microsoft.com/office/drawing/2014/main" id="{4376902A-6F97-DED6-6A42-9E5B7CD12C00}"/>
                  </a:ext>
                </a:extLst>
              </p:cNvPr>
              <p:cNvGrpSpPr/>
              <p:nvPr/>
            </p:nvGrpSpPr>
            <p:grpSpPr>
              <a:xfrm>
                <a:off x="4231236" y="1893888"/>
                <a:ext cx="2368349" cy="3306809"/>
                <a:chOff x="2958349" y="995633"/>
                <a:chExt cx="3341914" cy="5246914"/>
              </a:xfrm>
            </p:grpSpPr>
            <p:pic>
              <p:nvPicPr>
                <p:cNvPr id="28" name="Google Shape;113;p1" descr="Graphical user interface, application&#10;&#10;Description automatically generated">
                  <a:extLst>
                    <a:ext uri="{FF2B5EF4-FFF2-40B4-BE49-F238E27FC236}">
                      <a16:creationId xmlns:a16="http://schemas.microsoft.com/office/drawing/2014/main" id="{A49FEB2F-BCC5-C13A-31B2-26CB679F93A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3586312" y="1216292"/>
                  <a:ext cx="2091118" cy="4577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Google Shape;114;p1" descr="Download Power To Trust - Smartphone PNG Image with No Background -  PNGkey.com">
                  <a:extLst>
                    <a:ext uri="{FF2B5EF4-FFF2-40B4-BE49-F238E27FC236}">
                      <a16:creationId xmlns:a16="http://schemas.microsoft.com/office/drawing/2014/main" id="{43C9BB06-EC5B-12AF-D05F-E6BDD2C982E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58349" y="995633"/>
                  <a:ext cx="3341914" cy="524691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5FAD172-4A3B-DDED-0E57-DBA41891AE1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079066" y="2736793"/>
                <a:ext cx="1722840" cy="1893048"/>
                <a:chOff x="4493756" y="2028825"/>
                <a:chExt cx="3204487" cy="3521075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00CA1A27-5EFC-FC5F-6633-9B0B412B0C6E}"/>
                    </a:ext>
                  </a:extLst>
                </p:cNvPr>
                <p:cNvGrpSpPr/>
                <p:nvPr/>
              </p:nvGrpSpPr>
              <p:grpSpPr>
                <a:xfrm>
                  <a:off x="6043605" y="2325573"/>
                  <a:ext cx="1449996" cy="2739183"/>
                  <a:chOff x="6043605" y="2325573"/>
                  <a:chExt cx="1449996" cy="2739183"/>
                </a:xfrm>
              </p:grpSpPr>
              <p:pic>
                <p:nvPicPr>
                  <p:cNvPr id="25" name="Google Shape;226;p13">
                    <a:extLst>
                      <a:ext uri="{FF2B5EF4-FFF2-40B4-BE49-F238E27FC236}">
                        <a16:creationId xmlns:a16="http://schemas.microsoft.com/office/drawing/2014/main" id="{928799D0-2453-10B0-FA3C-BFD9E061CA4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6043605" y="2325573"/>
                    <a:ext cx="1449996" cy="2739183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2C3CE6B2-A8D9-FDA4-D136-7DD5A7493A2B}"/>
                      </a:ext>
                    </a:extLst>
                  </p:cNvPr>
                  <p:cNvSpPr/>
                  <p:nvPr/>
                </p:nvSpPr>
                <p:spPr>
                  <a:xfrm>
                    <a:off x="6291927" y="2990961"/>
                    <a:ext cx="970955" cy="105243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pic>
                <p:nvPicPr>
                  <p:cNvPr id="27" name="Google Shape;110;p1" descr="Qr code&#10;&#10;">
                    <a:extLst>
                      <a:ext uri="{FF2B5EF4-FFF2-40B4-BE49-F238E27FC236}">
                        <a16:creationId xmlns:a16="http://schemas.microsoft.com/office/drawing/2014/main" id="{39878858-FC96-4DE1-7C8F-6C62EA8AC85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6309292" y="3092649"/>
                    <a:ext cx="918621" cy="84905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24" name="Google Shape;109;p1" descr="Phone scanning QR code">
                  <a:extLst>
                    <a:ext uri="{FF2B5EF4-FFF2-40B4-BE49-F238E27FC236}">
                      <a16:creationId xmlns:a16="http://schemas.microsoft.com/office/drawing/2014/main" id="{9AE3C9A6-3790-9314-CB0F-E5E3D2D932B8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4493756" y="2028825"/>
                  <a:ext cx="3204487" cy="3521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2" name="Chevron 21">
                <a:extLst>
                  <a:ext uri="{FF2B5EF4-FFF2-40B4-BE49-F238E27FC236}">
                    <a16:creationId xmlns:a16="http://schemas.microsoft.com/office/drawing/2014/main" id="{30097F94-7B53-F333-C145-FA6D6A752E99}"/>
                  </a:ext>
                </a:extLst>
              </p:cNvPr>
              <p:cNvSpPr/>
              <p:nvPr/>
            </p:nvSpPr>
            <p:spPr>
              <a:xfrm>
                <a:off x="3809562" y="3383003"/>
                <a:ext cx="697646" cy="707290"/>
              </a:xfrm>
              <a:prstGeom prst="chevron">
                <a:avLst>
                  <a:gd name="adj" fmla="val 66159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Google Shape;190;p8">
              <a:extLst>
                <a:ext uri="{FF2B5EF4-FFF2-40B4-BE49-F238E27FC236}">
                  <a16:creationId xmlns:a16="http://schemas.microsoft.com/office/drawing/2014/main" id="{C652021D-CD99-A2C5-6285-3340425CCB3F}"/>
                </a:ext>
              </a:extLst>
            </p:cNvPr>
            <p:cNvSpPr/>
            <p:nvPr/>
          </p:nvSpPr>
          <p:spPr>
            <a:xfrm>
              <a:off x="9407192" y="3803289"/>
              <a:ext cx="1435935" cy="249602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884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CF1FE-B26B-699C-6A07-3A113707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We Are Not the Same - Meming Wiki">
            <a:extLst>
              <a:ext uri="{FF2B5EF4-FFF2-40B4-BE49-F238E27FC236}">
                <a16:creationId xmlns:a16="http://schemas.microsoft.com/office/drawing/2014/main" id="{464A86F7-8573-8F63-98C2-430282CD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722" y="0"/>
            <a:ext cx="5176324" cy="739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76A27F-3396-880C-7282-015ACD483CB6}"/>
              </a:ext>
            </a:extLst>
          </p:cNvPr>
          <p:cNvSpPr txBox="1">
            <a:spLocks/>
          </p:cNvSpPr>
          <p:nvPr/>
        </p:nvSpPr>
        <p:spPr>
          <a:xfrm>
            <a:off x="3958737" y="4074173"/>
            <a:ext cx="439029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English: “I want to go to the doctor”</a:t>
            </a:r>
          </a:p>
          <a:p>
            <a:pPr algn="ctr"/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SASL: “Doctor I go”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2BB47E-6124-596C-7572-45199AFF2347}"/>
              </a:ext>
            </a:extLst>
          </p:cNvPr>
          <p:cNvSpPr txBox="1">
            <a:spLocks/>
          </p:cNvSpPr>
          <p:nvPr/>
        </p:nvSpPr>
        <p:spPr>
          <a:xfrm>
            <a:off x="3900853" y="5734461"/>
            <a:ext cx="439029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the same…</a:t>
            </a:r>
          </a:p>
        </p:txBody>
      </p:sp>
    </p:spTree>
    <p:extLst>
      <p:ext uri="{BB962C8B-B14F-4D97-AF65-F5344CB8AC3E}">
        <p14:creationId xmlns:p14="http://schemas.microsoft.com/office/powerpoint/2010/main" val="116546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B9D4-D268-F61F-43A6-0AB81A76B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D0383-2F61-1A73-7F46-4225ECEAAF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Technology to Address the Gap…</a:t>
            </a:r>
          </a:p>
        </p:txBody>
      </p:sp>
      <p:sp>
        <p:nvSpPr>
          <p:cNvPr id="10" name="Google Shape;143;p5">
            <a:extLst>
              <a:ext uri="{FF2B5EF4-FFF2-40B4-BE49-F238E27FC236}">
                <a16:creationId xmlns:a16="http://schemas.microsoft.com/office/drawing/2014/main" id="{53392253-A33A-1430-825D-DECC1F78DF7D}"/>
              </a:ext>
            </a:extLst>
          </p:cNvPr>
          <p:cNvSpPr txBox="1"/>
          <p:nvPr/>
        </p:nvSpPr>
        <p:spPr>
          <a:xfrm>
            <a:off x="6081136" y="2046155"/>
            <a:ext cx="3629660" cy="2026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GB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WeSignIt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</a:t>
            </a:r>
            <a:r>
              <a:rPr lang="en-GB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translation tool 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</a:t>
            </a:r>
            <a:r>
              <a:rPr lang="en-GB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changes the way 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Deaf people interact with organisations by </a:t>
            </a:r>
            <a:r>
              <a:rPr lang="en-GB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translating written, audio and visual content 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into pre-recorded Sign Language.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44;p5">
            <a:extLst>
              <a:ext uri="{FF2B5EF4-FFF2-40B4-BE49-F238E27FC236}">
                <a16:creationId xmlns:a16="http://schemas.microsoft.com/office/drawing/2014/main" id="{2573DE68-ED06-7713-8BA0-9FEDCB7A1E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1476" y="1893888"/>
            <a:ext cx="2782540" cy="249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5;p5">
            <a:extLst>
              <a:ext uri="{FF2B5EF4-FFF2-40B4-BE49-F238E27FC236}">
                <a16:creationId xmlns:a16="http://schemas.microsoft.com/office/drawing/2014/main" id="{31B923EA-702C-A526-8DAD-EF6E2E1175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5600" y="4387044"/>
            <a:ext cx="1622070" cy="530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6;p5">
            <a:extLst>
              <a:ext uri="{FF2B5EF4-FFF2-40B4-BE49-F238E27FC236}">
                <a16:creationId xmlns:a16="http://schemas.microsoft.com/office/drawing/2014/main" id="{4E2654DB-32F5-C340-D203-B07581B9FC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8846" y="3727647"/>
            <a:ext cx="1849442" cy="1849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39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73FC8-5D1D-B5EB-0F6B-68A11891A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EEC4-DC08-AA99-43A5-3A4F654710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it works…</a:t>
            </a:r>
          </a:p>
        </p:txBody>
      </p:sp>
      <p:sp>
        <p:nvSpPr>
          <p:cNvPr id="4" name="Google Shape;153;p6">
            <a:extLst>
              <a:ext uri="{FF2B5EF4-FFF2-40B4-BE49-F238E27FC236}">
                <a16:creationId xmlns:a16="http://schemas.microsoft.com/office/drawing/2014/main" id="{4EDAD7D2-88C9-C5AD-42D3-6ACC2D08586A}"/>
              </a:ext>
            </a:extLst>
          </p:cNvPr>
          <p:cNvSpPr txBox="1"/>
          <p:nvPr/>
        </p:nvSpPr>
        <p:spPr>
          <a:xfrm>
            <a:off x="6768638" y="2390463"/>
            <a:ext cx="3629660" cy="2313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GB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Users use the app to scan a QR code which accompanies a piece of written content and are then presented with an SASL translation of that content…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94FAAD-23AF-B168-B0C6-D569369792AD}"/>
              </a:ext>
            </a:extLst>
          </p:cNvPr>
          <p:cNvGrpSpPr/>
          <p:nvPr/>
        </p:nvGrpSpPr>
        <p:grpSpPr>
          <a:xfrm>
            <a:off x="1235675" y="1668162"/>
            <a:ext cx="5376266" cy="3829097"/>
            <a:chOff x="2027585" y="1893888"/>
            <a:chExt cx="4572000" cy="3306809"/>
          </a:xfrm>
        </p:grpSpPr>
        <p:sp>
          <p:nvSpPr>
            <p:cNvPr id="8" name="Google Shape;111;p1">
              <a:extLst>
                <a:ext uri="{FF2B5EF4-FFF2-40B4-BE49-F238E27FC236}">
                  <a16:creationId xmlns:a16="http://schemas.microsoft.com/office/drawing/2014/main" id="{DA22CEE6-B382-E0B8-4A59-C6E518F3BBE2}"/>
                </a:ext>
              </a:extLst>
            </p:cNvPr>
            <p:cNvSpPr/>
            <p:nvPr/>
          </p:nvSpPr>
          <p:spPr>
            <a:xfrm>
              <a:off x="3801906" y="3411270"/>
              <a:ext cx="622282" cy="27204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07;p1" descr="Graphical user interface, text, application, letter&#10;">
              <a:extLst>
                <a:ext uri="{FF2B5EF4-FFF2-40B4-BE49-F238E27FC236}">
                  <a16:creationId xmlns:a16="http://schemas.microsoft.com/office/drawing/2014/main" id="{77AD7A74-5FCD-00DE-2FE8-66CA831F0A4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27585" y="2197245"/>
              <a:ext cx="3160254" cy="1893048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9" name="Google Shape;112;p1">
              <a:extLst>
                <a:ext uri="{FF2B5EF4-FFF2-40B4-BE49-F238E27FC236}">
                  <a16:creationId xmlns:a16="http://schemas.microsoft.com/office/drawing/2014/main" id="{CE5767F3-94DB-028A-6604-3C039423CCEE}"/>
                </a:ext>
              </a:extLst>
            </p:cNvPr>
            <p:cNvGrpSpPr/>
            <p:nvPr/>
          </p:nvGrpSpPr>
          <p:grpSpPr>
            <a:xfrm>
              <a:off x="4231236" y="1893888"/>
              <a:ext cx="2368349" cy="3306809"/>
              <a:chOff x="2958349" y="995633"/>
              <a:chExt cx="3341914" cy="5246914"/>
            </a:xfrm>
          </p:grpSpPr>
          <p:pic>
            <p:nvPicPr>
              <p:cNvPr id="10" name="Google Shape;113;p1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AAD7713E-4966-8767-E4D5-2E75325943F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586312" y="1216292"/>
                <a:ext cx="2091118" cy="45778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Google Shape;114;p1" descr="Download Power To Trust - Smartphone PNG Image with No Background -  PNGkey.com">
                <a:extLst>
                  <a:ext uri="{FF2B5EF4-FFF2-40B4-BE49-F238E27FC236}">
                    <a16:creationId xmlns:a16="http://schemas.microsoft.com/office/drawing/2014/main" id="{02FBB91C-C959-202E-09A9-3D2205324FFA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958349" y="995633"/>
                <a:ext cx="3341914" cy="524691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31C1FF2-F8AE-C3AA-1E7B-C3267EDCE5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79066" y="2736793"/>
              <a:ext cx="1722840" cy="1893048"/>
              <a:chOff x="4493756" y="2028825"/>
              <a:chExt cx="3204487" cy="352107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501AAC7-6CBC-58F5-2DC6-9AF7B0D38438}"/>
                  </a:ext>
                </a:extLst>
              </p:cNvPr>
              <p:cNvGrpSpPr/>
              <p:nvPr/>
            </p:nvGrpSpPr>
            <p:grpSpPr>
              <a:xfrm>
                <a:off x="6043605" y="2325573"/>
                <a:ext cx="1449996" cy="2739183"/>
                <a:chOff x="6043605" y="2325573"/>
                <a:chExt cx="1449996" cy="2739183"/>
              </a:xfrm>
            </p:grpSpPr>
            <p:pic>
              <p:nvPicPr>
                <p:cNvPr id="20" name="Google Shape;226;p13">
                  <a:extLst>
                    <a:ext uri="{FF2B5EF4-FFF2-40B4-BE49-F238E27FC236}">
                      <a16:creationId xmlns:a16="http://schemas.microsoft.com/office/drawing/2014/main" id="{78A45AC2-4EC9-59D2-EB2A-5A289C61E94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6043605" y="2325573"/>
                  <a:ext cx="1449996" cy="2739183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06E1A35-3084-4357-2A75-3205B1BDA1A3}"/>
                    </a:ext>
                  </a:extLst>
                </p:cNvPr>
                <p:cNvSpPr/>
                <p:nvPr/>
              </p:nvSpPr>
              <p:spPr>
                <a:xfrm>
                  <a:off x="6291927" y="2990961"/>
                  <a:ext cx="970955" cy="10524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pic>
              <p:nvPicPr>
                <p:cNvPr id="22" name="Google Shape;110;p1" descr="Qr code&#10;&#10;">
                  <a:extLst>
                    <a:ext uri="{FF2B5EF4-FFF2-40B4-BE49-F238E27FC236}">
                      <a16:creationId xmlns:a16="http://schemas.microsoft.com/office/drawing/2014/main" id="{8435B81D-602C-C9A5-4DC9-0C38C641B9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309292" y="3092649"/>
                  <a:ext cx="918621" cy="84905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3" name="Google Shape;109;p1" descr="Phone scanning QR code">
                <a:extLst>
                  <a:ext uri="{FF2B5EF4-FFF2-40B4-BE49-F238E27FC236}">
                    <a16:creationId xmlns:a16="http://schemas.microsoft.com/office/drawing/2014/main" id="{25F0CF6C-0874-E451-B33F-62E4D1F2C286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493756" y="2028825"/>
                <a:ext cx="3204487" cy="3521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Chevron 24">
              <a:extLst>
                <a:ext uri="{FF2B5EF4-FFF2-40B4-BE49-F238E27FC236}">
                  <a16:creationId xmlns:a16="http://schemas.microsoft.com/office/drawing/2014/main" id="{59E4A130-B3C3-8714-C62D-BA1D3C8C9702}"/>
                </a:ext>
              </a:extLst>
            </p:cNvPr>
            <p:cNvSpPr/>
            <p:nvPr/>
          </p:nvSpPr>
          <p:spPr>
            <a:xfrm>
              <a:off x="3809562" y="3383003"/>
              <a:ext cx="697646" cy="707290"/>
            </a:xfrm>
            <a:prstGeom prst="chevron">
              <a:avLst>
                <a:gd name="adj" fmla="val 6615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</p:grpSp>
      <p:sp>
        <p:nvSpPr>
          <p:cNvPr id="27" name="Google Shape;190;p8">
            <a:extLst>
              <a:ext uri="{FF2B5EF4-FFF2-40B4-BE49-F238E27FC236}">
                <a16:creationId xmlns:a16="http://schemas.microsoft.com/office/drawing/2014/main" id="{EE72AF81-4155-C625-7192-62BE9FA1910D}"/>
              </a:ext>
            </a:extLst>
          </p:cNvPr>
          <p:cNvSpPr/>
          <p:nvPr/>
        </p:nvSpPr>
        <p:spPr>
          <a:xfrm>
            <a:off x="4356898" y="4386575"/>
            <a:ext cx="1336150" cy="23225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4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13459-8297-37F1-497D-7B0DFCFBF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EB14-C32A-DAF4-BB55-00D590380D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bit more about </a:t>
            </a:r>
            <a:r>
              <a:rPr lang="en-ZA" sz="3000" b="1" dirty="0" err="1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WeSignIt</a:t>
            </a:r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BE845-3AB1-F814-31F2-AA6338BEA3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297460"/>
            <a:ext cx="10515600" cy="4275438"/>
          </a:xfrm>
        </p:spPr>
        <p:txBody>
          <a:bodyPr>
            <a:normAutofit/>
          </a:bodyPr>
          <a:lstStyle/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Creates inclusion for Deaf people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Allows </a:t>
            </a: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informed decision making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Store user </a:t>
            </a: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scan history for later reference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Allows </a:t>
            </a: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access to critical mainstream content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Language Development</a:t>
            </a: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- glossary feature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>
              <a:lnSpc>
                <a:spcPct val="100000"/>
              </a:lnSpc>
              <a:spcBef>
                <a:spcPts val="333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16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Develop each region’s version of Sign Language with technical and industry terms – </a:t>
            </a:r>
            <a:r>
              <a:rPr lang="en-GB" sz="16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Language Development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Job creation </a:t>
            </a: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(Signers, Interpreters, Video Editors)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Content is </a:t>
            </a: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endorsed by </a:t>
            </a:r>
            <a:r>
              <a:rPr lang="en-GB" sz="2000" b="1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DeafSA</a:t>
            </a:r>
            <a:endParaRPr lang="en-GB" sz="2000" b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No other service like this exists </a:t>
            </a: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(similar attempts in Austria, but not the same user journey)</a:t>
            </a:r>
            <a:endParaRPr lang="en-GB"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2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Users polled in our research have </a:t>
            </a:r>
            <a:r>
              <a:rPr lang="en-GB" sz="2000" b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100% expressed an interest in this tool and its user journey</a:t>
            </a:r>
          </a:p>
          <a:p>
            <a:pPr marL="742950" lvl="1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1600" dirty="0">
                <a:solidFill>
                  <a:srgbClr val="595959"/>
                </a:solidFill>
                <a:latin typeface="Calibri"/>
                <a:ea typeface="Arial"/>
                <a:cs typeface="Calibri"/>
                <a:sym typeface="Calibri"/>
              </a:rPr>
              <a:t>2023 Tech Demo</a:t>
            </a:r>
          </a:p>
          <a:p>
            <a:pPr marL="742950" lvl="1" indent="-285750">
              <a:lnSpc>
                <a:spcPct val="100000"/>
              </a:lnSpc>
              <a:spcBef>
                <a:spcPts val="444"/>
              </a:spcBef>
              <a:buClr>
                <a:srgbClr val="595959"/>
              </a:buClr>
              <a:buSzPct val="100000"/>
              <a:buFont typeface="Arial"/>
              <a:buChar char="•"/>
            </a:pPr>
            <a:r>
              <a:rPr lang="en-GB" sz="1600" dirty="0">
                <a:solidFill>
                  <a:srgbClr val="595959"/>
                </a:solidFill>
                <a:latin typeface="Calibri"/>
                <a:ea typeface="Arial"/>
                <a:cs typeface="Calibri"/>
                <a:sym typeface="Calibri"/>
              </a:rPr>
              <a:t>World-first study: Purchasing Power of Deaf South Africans</a:t>
            </a:r>
            <a:endParaRPr lang="en-GB"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00000"/>
              </a:lnSpc>
              <a:spcBef>
                <a:spcPts val="444"/>
              </a:spcBef>
              <a:buClr>
                <a:schemeClr val="dk1"/>
              </a:buClr>
              <a:buSzPct val="100000"/>
              <a:buNone/>
            </a:pPr>
            <a:endParaRPr lang="en-GB" sz="2000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30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ED1E6-2A6A-F980-303B-6D19B6864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2666BB-E9DF-8F0B-D1D7-94377853B902}"/>
              </a:ext>
            </a:extLst>
          </p:cNvPr>
          <p:cNvSpPr txBox="1"/>
          <p:nvPr/>
        </p:nvSpPr>
        <p:spPr>
          <a:xfrm>
            <a:off x="2045386" y="2560705"/>
            <a:ext cx="787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Show-and-Tell Time!</a:t>
            </a:r>
          </a:p>
        </p:txBody>
      </p:sp>
    </p:spTree>
    <p:extLst>
      <p:ext uri="{BB962C8B-B14F-4D97-AF65-F5344CB8AC3E}">
        <p14:creationId xmlns:p14="http://schemas.microsoft.com/office/powerpoint/2010/main" val="922033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C3C4-F3AE-BAA8-58B2-37C1071C5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840D-A42F-8DE0-18A7-CEDDE87015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quick example…</a:t>
            </a:r>
          </a:p>
        </p:txBody>
      </p:sp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C93486B-24BB-6F9A-667B-9E462332E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73" y="1009099"/>
            <a:ext cx="2484886" cy="2469139"/>
          </a:xfrm>
          <a:prstGeom prst="rect">
            <a:avLst/>
          </a:prstGeom>
        </p:spPr>
      </p:pic>
      <p:pic>
        <p:nvPicPr>
          <p:cNvPr id="23" name="Picture 2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595192-5892-842E-102B-483E07E8D2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3464"/>
            <a:ext cx="4197674" cy="4171072"/>
          </a:xfrm>
          <a:prstGeom prst="rect">
            <a:avLst/>
          </a:prstGeom>
        </p:spPr>
      </p:pic>
      <p:pic>
        <p:nvPicPr>
          <p:cNvPr id="25" name="Picture 2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F795B54-CD2D-80A1-30C1-21DBC3CB4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914" y="1009098"/>
            <a:ext cx="2484886" cy="2469139"/>
          </a:xfrm>
          <a:prstGeom prst="rect">
            <a:avLst/>
          </a:prstGeom>
        </p:spPr>
      </p:pic>
      <p:pic>
        <p:nvPicPr>
          <p:cNvPr id="27" name="Picture 2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3309E4A-DFBC-28B8-C679-A0F2C12C70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72" y="3820536"/>
            <a:ext cx="2484887" cy="246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63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C2DC1-DBFB-2451-0BA5-45A052BD0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C636-FA5E-3697-9DCE-C87F97FB04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practical look (1:many)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49AE0-9320-6F00-3C81-5CE45C5F5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8" y="1613716"/>
            <a:ext cx="5136671" cy="3630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396161-8364-5BC4-EDAD-FE4A05D29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570" y="3627820"/>
            <a:ext cx="2369888" cy="1685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8C3DE3-BD84-9B8B-75CD-86DE93F91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010" y="1613716"/>
            <a:ext cx="2361223" cy="1675213"/>
          </a:xfrm>
          <a:prstGeom prst="rect">
            <a:avLst/>
          </a:prstGeom>
        </p:spPr>
      </p:pic>
      <p:pic>
        <p:nvPicPr>
          <p:cNvPr id="15" name="Picture 14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1C9D0269-0257-6355-3616-0EE5026F5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083" y="1613717"/>
            <a:ext cx="2369889" cy="1675213"/>
          </a:xfrm>
          <a:prstGeom prst="rect">
            <a:avLst/>
          </a:prstGeom>
        </p:spPr>
      </p:pic>
      <p:pic>
        <p:nvPicPr>
          <p:cNvPr id="17" name="Picture 16" descr="A diagram of a cell structure&#10;&#10;AI-generated content may be incorrect.">
            <a:extLst>
              <a:ext uri="{FF2B5EF4-FFF2-40B4-BE49-F238E27FC236}">
                <a16:creationId xmlns:a16="http://schemas.microsoft.com/office/drawing/2014/main" id="{8896E8AC-375F-F4CA-6E80-1BCE262CB2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010" y="3627820"/>
            <a:ext cx="2355674" cy="167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0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5E9F-CC0B-9ADB-02B0-46A7E3620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7B9C-7BE5-4AB7-4675-45FCA1C6B9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benefit of future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D315-24FC-7F98-B257-97832A62C4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08383" y="1318406"/>
            <a:ext cx="10515600" cy="3521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Users can view their scanned history for later reference, being able to access the terms and conditions or other content that they previously viewed. </a:t>
            </a:r>
            <a:endParaRPr lang="en-GB" sz="1400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Z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oogle Shape;177;p8">
            <a:extLst>
              <a:ext uri="{FF2B5EF4-FFF2-40B4-BE49-F238E27FC236}">
                <a16:creationId xmlns:a16="http://schemas.microsoft.com/office/drawing/2014/main" id="{F5D1E2C2-DCA2-92CD-C96A-1545405BB3D6}"/>
              </a:ext>
            </a:extLst>
          </p:cNvPr>
          <p:cNvGrpSpPr/>
          <p:nvPr/>
        </p:nvGrpSpPr>
        <p:grpSpPr>
          <a:xfrm>
            <a:off x="1848334" y="1893888"/>
            <a:ext cx="8635698" cy="3806263"/>
            <a:chOff x="-249147" y="2336800"/>
            <a:chExt cx="8635698" cy="3806263"/>
          </a:xfrm>
        </p:grpSpPr>
        <p:grpSp>
          <p:nvGrpSpPr>
            <p:cNvPr id="6" name="Google Shape;178;p8">
              <a:extLst>
                <a:ext uri="{FF2B5EF4-FFF2-40B4-BE49-F238E27FC236}">
                  <a16:creationId xmlns:a16="http://schemas.microsoft.com/office/drawing/2014/main" id="{83B68C42-A86D-16E7-FFDC-F4BF8963A26C}"/>
                </a:ext>
              </a:extLst>
            </p:cNvPr>
            <p:cNvGrpSpPr/>
            <p:nvPr/>
          </p:nvGrpSpPr>
          <p:grpSpPr>
            <a:xfrm>
              <a:off x="2295530" y="2356678"/>
              <a:ext cx="3386775" cy="3766507"/>
              <a:chOff x="2295530" y="2356678"/>
              <a:chExt cx="3386775" cy="3766507"/>
            </a:xfrm>
          </p:grpSpPr>
          <p:pic>
            <p:nvPicPr>
              <p:cNvPr id="15" name="Google Shape;179;p8" descr="Samsung Galaxy A7 2017 specifications, features, price, comparison |  TechGenyz">
                <a:extLst>
                  <a:ext uri="{FF2B5EF4-FFF2-40B4-BE49-F238E27FC236}">
                    <a16:creationId xmlns:a16="http://schemas.microsoft.com/office/drawing/2014/main" id="{39139765-105D-F319-D47C-7FE55C13D55C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2295530" y="2356678"/>
                <a:ext cx="3386775" cy="37665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Google Shape;180;p8" descr="Timeline&#10;&#10;Description automatically generated with medium confidence">
                <a:extLst>
                  <a:ext uri="{FF2B5EF4-FFF2-40B4-BE49-F238E27FC236}">
                    <a16:creationId xmlns:a16="http://schemas.microsoft.com/office/drawing/2014/main" id="{863F72D1-B552-767F-C46B-FDF6700C4223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212787" y="2878310"/>
                <a:ext cx="1552260" cy="27629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" name="Google Shape;181;p8">
              <a:extLst>
                <a:ext uri="{FF2B5EF4-FFF2-40B4-BE49-F238E27FC236}">
                  <a16:creationId xmlns:a16="http://schemas.microsoft.com/office/drawing/2014/main" id="{02200F34-46FF-902B-CDAA-94D670C7DB84}"/>
                </a:ext>
              </a:extLst>
            </p:cNvPr>
            <p:cNvGrpSpPr/>
            <p:nvPr/>
          </p:nvGrpSpPr>
          <p:grpSpPr>
            <a:xfrm>
              <a:off x="4999776" y="2336800"/>
              <a:ext cx="3386775" cy="3766507"/>
              <a:chOff x="4999776" y="2336800"/>
              <a:chExt cx="3386775" cy="3766507"/>
            </a:xfrm>
          </p:grpSpPr>
          <p:pic>
            <p:nvPicPr>
              <p:cNvPr id="13" name="Google Shape;182;p8" descr="Samsung Galaxy A7 2017 specifications, features, price, comparison |  TechGenyz">
                <a:extLst>
                  <a:ext uri="{FF2B5EF4-FFF2-40B4-BE49-F238E27FC236}">
                    <a16:creationId xmlns:a16="http://schemas.microsoft.com/office/drawing/2014/main" id="{0986E14B-7958-FE4D-8775-0B00DEE2C72B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4999776" y="2336800"/>
                <a:ext cx="3386775" cy="37665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83;p8" descr="Graphical user interface, application, website&#10;&#10;Description automatically generated">
                <a:extLst>
                  <a:ext uri="{FF2B5EF4-FFF2-40B4-BE49-F238E27FC236}">
                    <a16:creationId xmlns:a16="http://schemas.microsoft.com/office/drawing/2014/main" id="{C36FEE67-E557-D231-A183-06691DFF8CB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917034" y="2847632"/>
                <a:ext cx="1568744" cy="278459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" name="Google Shape;184;p8">
              <a:extLst>
                <a:ext uri="{FF2B5EF4-FFF2-40B4-BE49-F238E27FC236}">
                  <a16:creationId xmlns:a16="http://schemas.microsoft.com/office/drawing/2014/main" id="{90796C19-B312-C9FE-3799-A4E75BB2BCDE}"/>
                </a:ext>
              </a:extLst>
            </p:cNvPr>
            <p:cNvGrpSpPr/>
            <p:nvPr/>
          </p:nvGrpSpPr>
          <p:grpSpPr>
            <a:xfrm>
              <a:off x="-249147" y="2376556"/>
              <a:ext cx="3386775" cy="3766507"/>
              <a:chOff x="-238327" y="2381097"/>
              <a:chExt cx="3386775" cy="3766507"/>
            </a:xfrm>
          </p:grpSpPr>
          <p:pic>
            <p:nvPicPr>
              <p:cNvPr id="11" name="Google Shape;185;p8" descr="Samsung Galaxy A7 2017 specifications, features, price, comparison |  TechGenyz">
                <a:extLst>
                  <a:ext uri="{FF2B5EF4-FFF2-40B4-BE49-F238E27FC236}">
                    <a16:creationId xmlns:a16="http://schemas.microsoft.com/office/drawing/2014/main" id="{5E9A3D3B-1182-7898-BF0C-23524CA6899E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-238327" y="2381097"/>
                <a:ext cx="3386775" cy="37665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Google Shape;186;p8" descr="Graphical user interface, application&#10;&#10;Description automatically generated">
                <a:extLst>
                  <a:ext uri="{FF2B5EF4-FFF2-40B4-BE49-F238E27FC236}">
                    <a16:creationId xmlns:a16="http://schemas.microsoft.com/office/drawing/2014/main" id="{247D089D-80AE-B70E-5526-06ABBF625EE6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78930" y="2907680"/>
                <a:ext cx="1552260" cy="27629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9" name="Google Shape;187;p8">
              <a:extLst>
                <a:ext uri="{FF2B5EF4-FFF2-40B4-BE49-F238E27FC236}">
                  <a16:creationId xmlns:a16="http://schemas.microsoft.com/office/drawing/2014/main" id="{3635F34B-AD59-0299-8B05-54C9A9FF6173}"/>
                </a:ext>
              </a:extLst>
            </p:cNvPr>
            <p:cNvCxnSpPr/>
            <p:nvPr/>
          </p:nvCxnSpPr>
          <p:spPr>
            <a:xfrm>
              <a:off x="1575843" y="3356442"/>
              <a:ext cx="1523784" cy="291850"/>
            </a:xfrm>
            <a:prstGeom prst="straightConnector1">
              <a:avLst/>
            </a:pr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0" name="Google Shape;188;p8">
              <a:extLst>
                <a:ext uri="{FF2B5EF4-FFF2-40B4-BE49-F238E27FC236}">
                  <a16:creationId xmlns:a16="http://schemas.microsoft.com/office/drawing/2014/main" id="{3C649DEA-79D4-E999-A157-FBACD672366A}"/>
                </a:ext>
              </a:extLst>
            </p:cNvPr>
            <p:cNvCxnSpPr/>
            <p:nvPr/>
          </p:nvCxnSpPr>
          <p:spPr>
            <a:xfrm>
              <a:off x="4318090" y="3356442"/>
              <a:ext cx="1523784" cy="291850"/>
            </a:xfrm>
            <a:prstGeom prst="straightConnector1">
              <a:avLst/>
            </a:pr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927715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3EE59-D846-1FA8-2EB7-47B2754DB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30D1CE-48E4-356D-863A-00763B2E61EF}"/>
              </a:ext>
            </a:extLst>
          </p:cNvPr>
          <p:cNvSpPr txBox="1"/>
          <p:nvPr/>
        </p:nvSpPr>
        <p:spPr>
          <a:xfrm>
            <a:off x="2031319" y="2265284"/>
            <a:ext cx="787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our valued guests and delegates:</a:t>
            </a:r>
          </a:p>
        </p:txBody>
      </p:sp>
    </p:spTree>
    <p:extLst>
      <p:ext uri="{BB962C8B-B14F-4D97-AF65-F5344CB8AC3E}">
        <p14:creationId xmlns:p14="http://schemas.microsoft.com/office/powerpoint/2010/main" val="281041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AAB99-3129-297B-9D52-14AC32BBE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63BB9-CBB0-CC26-04C5-4DB37F21BC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government as a first-adopter?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41AB0-900A-F4BC-67FF-2456289E15D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458098"/>
            <a:ext cx="10515600" cy="373144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Government will become completely inclusive and accessible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Seen to be taking charge of the inclusivity drive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SASL = 12</a:t>
            </a:r>
            <a:r>
              <a:rPr lang="en-GB" sz="2000" baseline="30000" dirty="0"/>
              <a:t>th</a:t>
            </a:r>
            <a:r>
              <a:rPr lang="en-GB" sz="2000" dirty="0"/>
              <a:t> Official Language – put money where mouth is – reach the Deaf in their terms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Expand audience reach – access and engage audiences previously not catered for at such a level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Do the right thing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Gain valuable audience insights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40000"/>
            </a:pPr>
            <a:r>
              <a:rPr lang="en-GB" sz="2000" dirty="0"/>
              <a:t>Increase ROI on governmental communication spend</a:t>
            </a:r>
          </a:p>
          <a:p>
            <a:pPr marL="0" indent="0">
              <a:buNone/>
            </a:pP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028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CA00-1FFC-C553-05F3-8CC9FB2E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C7E284-C831-ED31-427B-B0DF29D78A6D}"/>
              </a:ext>
            </a:extLst>
          </p:cNvPr>
          <p:cNvSpPr txBox="1"/>
          <p:nvPr/>
        </p:nvSpPr>
        <p:spPr>
          <a:xfrm>
            <a:off x="2070100" y="2659559"/>
            <a:ext cx="787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 – Beyond the Now</a:t>
            </a:r>
          </a:p>
        </p:txBody>
      </p:sp>
    </p:spTree>
    <p:extLst>
      <p:ext uri="{BB962C8B-B14F-4D97-AF65-F5344CB8AC3E}">
        <p14:creationId xmlns:p14="http://schemas.microsoft.com/office/powerpoint/2010/main" val="2228304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6574-CBA0-F079-6B90-52E30F82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48AD-BBAB-F843-245E-2E0BCE1185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68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ZA" sz="3000" b="1" dirty="0">
                <a:solidFill>
                  <a:srgbClr val="F17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 – FY2025/6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283AF-354F-59D7-D1DB-E07E72E5EE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408670"/>
            <a:ext cx="10515600" cy="4386649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GB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Complete the TADF programme with a market-viability report – August 2025</a:t>
            </a:r>
          </a:p>
          <a:p>
            <a:pPr marL="342900" lvl="0" indent="-342900"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GB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Engage with government as a strategic target and first-adopter (</a:t>
            </a:r>
            <a:r>
              <a:rPr lang="en-GB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DoH</a:t>
            </a:r>
            <a:r>
              <a:rPr lang="en-GB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DoE, DSTI, GCIS, </a:t>
            </a:r>
            <a:r>
              <a:rPr lang="en-GB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DoSD</a:t>
            </a:r>
            <a:r>
              <a:rPr lang="en-GB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Etc…)</a:t>
            </a:r>
          </a:p>
          <a:p>
            <a:pPr marL="342900" lvl="0" indent="-342900"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GB" dirty="0">
                <a:solidFill>
                  <a:srgbClr val="595959"/>
                </a:solidFill>
                <a:latin typeface="Calibri"/>
                <a:cs typeface="Calibri"/>
                <a:sym typeface="Calibri"/>
              </a:rPr>
              <a:t>In-App acceptance of Ts &amp; Cs</a:t>
            </a:r>
          </a:p>
          <a:p>
            <a:pPr marL="342900" lvl="0" indent="-342900"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GB" b="1" dirty="0">
                <a:solidFill>
                  <a:srgbClr val="595959"/>
                </a:solidFill>
                <a:latin typeface="Calibri"/>
                <a:cs typeface="Calibri"/>
                <a:sym typeface="Calibri"/>
              </a:rPr>
              <a:t>AI Integration: Near-real-time translations between SASL and English users (Requires funding but will be a world-first!)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19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DCCCF-56EA-7CD4-62CB-66B18278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8B861E-85F1-D372-7880-ABCA6FA69FC2}"/>
              </a:ext>
            </a:extLst>
          </p:cNvPr>
          <p:cNvSpPr txBox="1"/>
          <p:nvPr/>
        </p:nvSpPr>
        <p:spPr>
          <a:xfrm>
            <a:off x="2033030" y="2659559"/>
            <a:ext cx="787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fire questions at will</a:t>
            </a:r>
          </a:p>
        </p:txBody>
      </p:sp>
    </p:spTree>
    <p:extLst>
      <p:ext uri="{BB962C8B-B14F-4D97-AF65-F5344CB8AC3E}">
        <p14:creationId xmlns:p14="http://schemas.microsoft.com/office/powerpoint/2010/main" val="304437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21242C-82E7-626B-3335-7D10BC263218}"/>
              </a:ext>
            </a:extLst>
          </p:cNvPr>
          <p:cNvSpPr txBox="1"/>
          <p:nvPr/>
        </p:nvSpPr>
        <p:spPr>
          <a:xfrm>
            <a:off x="2971800" y="2253159"/>
            <a:ext cx="3124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</a:p>
          <a:p>
            <a:r>
              <a:rPr lang="en-ZA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432909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0CBBA6CC829248AB5FF6E820F8457D" ma:contentTypeVersion="11" ma:contentTypeDescription="Create a new document." ma:contentTypeScope="" ma:versionID="e90826461f5763211565cb370f30e69f">
  <xsd:schema xmlns:xsd="http://www.w3.org/2001/XMLSchema" xmlns:xs="http://www.w3.org/2001/XMLSchema" xmlns:p="http://schemas.microsoft.com/office/2006/metadata/properties" xmlns:ns1="515f448f-849b-4910-81a5-9bce50af56e9" targetNamespace="http://schemas.microsoft.com/office/2006/metadata/properties" ma:root="true" ma:fieldsID="ee295500a97e8d411765f138baeac686" ns1:_="">
    <xsd:import namespace="515f448f-849b-4910-81a5-9bce50af56e9"/>
    <xsd:element name="properties">
      <xsd:complexType>
        <xsd:sequence>
          <xsd:element name="documentManagement">
            <xsd:complexType>
              <xsd:all>
                <xsd:element ref="ns1:Division" minOccurs="0"/>
                <xsd:element ref="ns1:Status" minOccurs="0"/>
                <xsd:element ref="ns1:Template_x0020_Name" minOccurs="0"/>
                <xsd:element ref="ns1:Business_x0020_Unit"/>
                <xsd:element ref="ns1:Version_x0020_Control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5f448f-849b-4910-81a5-9bce50af56e9" elementFormDefault="qualified">
    <xsd:import namespace="http://schemas.microsoft.com/office/2006/documentManagement/types"/>
    <xsd:import namespace="http://schemas.microsoft.com/office/infopath/2007/PartnerControls"/>
    <xsd:element name="Division" ma:index="0" nillable="true" ma:displayName="Division" ma:default="CEO office" ma:format="Dropdown" ma:internalName="Division">
      <xsd:simpleType>
        <xsd:union memberTypes="dms:Text">
          <xsd:simpleType>
            <xsd:restriction base="dms:Choice">
              <xsd:enumeration value="CEO office"/>
              <xsd:enumeration value="CFO Office"/>
              <xsd:enumeration value="Corporate Services"/>
              <xsd:enumeration value="Commercialisation"/>
              <xsd:enumeration value="Bio - Economy"/>
              <xsd:enumeration value="Innovation and Enabling"/>
            </xsd:restriction>
          </xsd:simpleType>
        </xsd:union>
      </xsd:simpleType>
    </xsd:element>
    <xsd:element name="Status" ma:index="3" nillable="true" ma:displayName="Status" ma:default="Approved" ma:format="Dropdown" ma:indexed="true" ma:internalName="Status">
      <xsd:simpleType>
        <xsd:restriction base="dms:Choice">
          <xsd:enumeration value="Approved"/>
          <xsd:enumeration value="Under Review"/>
          <xsd:enumeration value="Awaiting Approval"/>
        </xsd:restriction>
      </xsd:simpleType>
    </xsd:element>
    <xsd:element name="Template_x0020_Name" ma:index="4" nillable="true" ma:displayName="Naming Convention" ma:indexed="true" ma:internalName="Template_x0020_Name">
      <xsd:simpleType>
        <xsd:restriction base="dms:Text">
          <xsd:maxLength value="255"/>
        </xsd:restriction>
      </xsd:simpleType>
    </xsd:element>
    <xsd:element name="Business_x0020_Unit" ma:index="11" ma:displayName="Business Unit" ma:default="Finance" ma:format="Dropdown" ma:internalName="Business_x0020_Unit">
      <xsd:simpleType>
        <xsd:union memberTypes="dms:Text">
          <xsd:simpleType>
            <xsd:restriction base="dms:Choice">
              <xsd:enumeration value="Finance"/>
              <xsd:enumeration value="Supply Chain Management"/>
              <xsd:enumeration value="Internal Audit"/>
              <xsd:enumeration value="Board Secretariat"/>
              <xsd:enumeration value="Legal Services"/>
              <xsd:enumeration value="Business Analysis and Knowledge Management"/>
              <xsd:enumeration value="Facilities and Security Management"/>
              <xsd:enumeration value="Human Resources"/>
              <xsd:enumeration value="Information Technology"/>
              <xsd:enumeration value="Marketing and Communications"/>
              <xsd:enumeration value="PRIME"/>
              <xsd:enumeration value="Commercialisation"/>
              <xsd:enumeration value="Bio - Economy"/>
              <xsd:enumeration value="Innovation and Enabling"/>
              <xsd:enumeration value="Enterprise Development"/>
              <xsd:enumeration value="Technology Innovation Cluster Programme"/>
              <xsd:enumeration value="Strategic Partnership and Stakeholder Relations"/>
              <xsd:enumeration value="YTIP"/>
              <xsd:enumeration value="Investment Management"/>
              <xsd:enumeration value="SEED"/>
              <xsd:enumeration value="Technology Station Programme"/>
              <xsd:enumeration value="Technology Platform Programme"/>
              <xsd:enumeration value="Monitoring and Evaluation"/>
              <xsd:enumeration value="Investment Business Processes Templates"/>
            </xsd:restriction>
          </xsd:simpleType>
        </xsd:union>
      </xsd:simpleType>
    </xsd:element>
    <xsd:element name="Version_x0020_Control" ma:index="12" ma:displayName="Version Control" ma:decimals="1" ma:default="1" ma:description="Fill in the current version of the template being uploaded" ma:internalName="Version_x0020_Control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sion_x0020_Control xmlns="515f448f-849b-4910-81a5-9bce50af56e9">6</Version_x0020_Control>
    <Business_x0020_Unit xmlns="515f448f-849b-4910-81a5-9bce50af56e9">MARCOMS</Business_x0020_Unit>
    <Division xmlns="515f448f-849b-4910-81a5-9bce50af56e9">Corporate Services</Division>
    <Status xmlns="515f448f-849b-4910-81a5-9bce50af56e9">Approved</Status>
    <Template_x0020_Name xmlns="515f448f-849b-4910-81a5-9bce50af56e9">9_TEM_CorporatePresentation_V6.0_20250410</Template_x0020_Name>
  </documentManagement>
</p:properties>
</file>

<file path=customXml/itemProps1.xml><?xml version="1.0" encoding="utf-8"?>
<ds:datastoreItem xmlns:ds="http://schemas.openxmlformats.org/officeDocument/2006/customXml" ds:itemID="{E2461C09-BDDD-4695-A56C-513BF8A7F1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5f448f-849b-4910-81a5-9bce50af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C26D9F-F3D8-4D95-9886-975FABAB15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DCA9F6-AFDF-4A13-B79B-2F3B24D9AFE2}">
  <ds:schemaRefs>
    <ds:schemaRef ds:uri="515f448f-849b-4910-81a5-9bce50af56e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edb0bcf-fc86-46fa-b1f0-c7719e40c7e1}" enabled="1" method="Privileged" siteId="{b0db2de3-03fb-4b84-ac2e-2d33846e883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9822</TotalTime>
  <Words>428</Words>
  <Application>Microsoft Macintosh PowerPoint</Application>
  <PresentationFormat>Widescreen</PresentationFormat>
  <Paragraphs>54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The Technology to Address the Gap…</vt:lpstr>
      <vt:lpstr>How it works…</vt:lpstr>
      <vt:lpstr>A bit more about WeSignIt - Benefits</vt:lpstr>
      <vt:lpstr>PowerPoint Presentation</vt:lpstr>
      <vt:lpstr>A quick example…</vt:lpstr>
      <vt:lpstr>A practical look (1:many)</vt:lpstr>
      <vt:lpstr>The benefit of future reference</vt:lpstr>
      <vt:lpstr>PowerPoint Presentation</vt:lpstr>
      <vt:lpstr>Why government as a first-adopter?</vt:lpstr>
      <vt:lpstr>PowerPoint Presentation</vt:lpstr>
      <vt:lpstr>Roadmap – FY2025/6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Jonas Pilusa</dc:creator>
  <cp:lastModifiedBy>Nick de la Hunt</cp:lastModifiedBy>
  <cp:revision>66</cp:revision>
  <dcterms:created xsi:type="dcterms:W3CDTF">2024-08-27T11:58:36Z</dcterms:created>
  <dcterms:modified xsi:type="dcterms:W3CDTF">2025-08-02T16:12:36Z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0x010100F80CBBA6CC829248AB5FF6E820F8457D</vt:lpwstr>
  </property>
  <property fmtid="{D5CDD505-2E9C-101B-9397-08002B2CF9AE}" pid="3" name="MSIP_Label_bedb0bcf-fc86-46fa-b1f0-c7719e40c7e1_Enabled">
    <vt:lpwstr>true</vt:lpwstr>
  </property>
  <property fmtid="{D5CDD505-2E9C-101B-9397-08002B2CF9AE}" pid="4" name="MSIP_Label_bedb0bcf-fc86-46fa-b1f0-c7719e40c7e1_SetDate">
    <vt:lpwstr>2024-11-21T12:45:01Z</vt:lpwstr>
  </property>
  <property fmtid="{D5CDD505-2E9C-101B-9397-08002B2CF9AE}" pid="5" name="MSIP_Label_bedb0bcf-fc86-46fa-b1f0-c7719e40c7e1_Method">
    <vt:lpwstr>Privileged</vt:lpwstr>
  </property>
  <property fmtid="{D5CDD505-2E9C-101B-9397-08002B2CF9AE}" pid="6" name="MSIP_Label_bedb0bcf-fc86-46fa-b1f0-c7719e40c7e1_Name">
    <vt:lpwstr>Restricted Internal</vt:lpwstr>
  </property>
  <property fmtid="{D5CDD505-2E9C-101B-9397-08002B2CF9AE}" pid="7" name="MSIP_Label_bedb0bcf-fc86-46fa-b1f0-c7719e40c7e1_SiteId">
    <vt:lpwstr>b0db2de3-03fb-4b84-ac2e-2d33846e8834</vt:lpwstr>
  </property>
  <property fmtid="{D5CDD505-2E9C-101B-9397-08002B2CF9AE}" pid="8" name="MSIP_Label_bedb0bcf-fc86-46fa-b1f0-c7719e40c7e1_ActionId">
    <vt:lpwstr>214869b2-3e9d-46dc-a9c8-b13207d54c3e</vt:lpwstr>
  </property>
  <property fmtid="{D5CDD505-2E9C-101B-9397-08002B2CF9AE}" pid="9" name="MSIP_Label_bedb0bcf-fc86-46fa-b1f0-c7719e40c7e1_ContentBits">
    <vt:lpwstr>0</vt:lpwstr>
  </property>
</Properties>
</file>